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#1 — Source: © Blender Foundation, cloud.blender.org/spring, CC BY 4.0</a:t>
            </a:r>
          </a:p>
          <a:p>
            <a:r>
              <a:t>#2 — Opening landscape: establish the scale</a:t>
            </a:r>
          </a:p>
          <a:p>
            <a:r>
              <a:t>#3 — Character beat: hold for review</a:t>
            </a:r>
          </a:p>
          <a:p>
            <a:r>
              <a:t>#4 — Movement reference: check screen direction</a:t>
            </a:r>
          </a:p>
          <a:p>
            <a:r>
              <a:t>#5 — Environment detail: compare alternate crop</a:t>
            </a:r>
          </a:p>
          <a:p>
            <a:r>
              <a:t>#6 — Action beat: confirm timing</a:t>
            </a:r>
          </a:p>
          <a:p>
            <a:r>
              <a:t>#7 — Transition reference: keep visual continuity</a:t>
            </a:r>
          </a:p>
          <a:p>
            <a:r>
              <a:t>#8 — Creature reveal: review emphasis</a:t>
            </a:r>
          </a:p>
          <a:p>
            <a:r>
              <a:t>#9 — Lighting reference: preserve contrast</a:t>
            </a:r>
          </a:p>
          <a:p>
            <a:r>
              <a:t>#10 — Reaction beat: check pacing</a:t>
            </a:r>
          </a:p>
          <a:p>
            <a:r>
              <a:t>#11 — Title card: confirm duration</a:t>
            </a:r>
          </a:p>
          <a:p>
            <a:r>
              <a:t>#12 — End frame: clean handoff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1" Type="http://schemas.openxmlformats.org/officeDocument/2006/relationships/image" Target="../media/image10.jpg"/><Relationship Id="rId12" Type="http://schemas.openxmlformats.org/officeDocument/2006/relationships/image" Target="../media/image11.jpg"/><Relationship Id="rId13" Type="http://schemas.openxmlformats.org/officeDocument/2006/relationships/image" Target="../media/image12.jpg"/><Relationship Id="rId1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508760" y="0"/>
            <a:ext cx="7674480" cy="548640"/>
          </a:xfrm>
          <a:prstGeom prst="rect">
            <a:avLst/>
          </a:prstGeom>
          <a:noFill/>
        </p:spPr>
        <p:txBody>
          <a:bodyPr wrap="none" anchor="ctr" lIns="109728" rIns="109728">
            <a:normAutofit/>
          </a:bodyPr>
          <a:lstStyle/>
          <a:p>
            <a:pPr algn="ctr"/>
            <a:r>
              <a:rPr sz="28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SPRING: Production Review (CC BY 4.0)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" y="18288"/>
            <a:ext cx="1371600" cy="1645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6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" y="830712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Source: © Blender Foundation,</a:t>
            </a:r>
          </a:p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cloud.blender.org/spring, CC BY 4.0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" y="1315344"/>
            <a:ext cx="2503836" cy="14084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1168" y="2723752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0218" y="2751692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53086" y="2723752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00:05:20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96444" y="830712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Opening landscape: establish the scale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444" y="1315344"/>
            <a:ext cx="2503836" cy="140840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96444" y="2723752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815494" y="2751692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48362" y="2723752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00:27:12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1720" y="830712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Character beat: hold for review</a:t>
            </a:r>
          </a:p>
        </p:txBody>
      </p:sp>
      <p:pic>
        <p:nvPicPr>
          <p:cNvPr id="15" name="Picture 14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720" y="1315344"/>
            <a:ext cx="2503836" cy="140840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391720" y="2723752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410770" y="2751692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43638" y="2723752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01:15:01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86996" y="830712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Movement reference: check screen</a:t>
            </a:r>
          </a:p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direction</a:t>
            </a:r>
          </a:p>
        </p:txBody>
      </p:sp>
      <p:pic>
        <p:nvPicPr>
          <p:cNvPr id="20" name="Picture 19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6996" y="1315344"/>
            <a:ext cx="2503836" cy="14084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986996" y="2723752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006046" y="2751692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8914" y="2723752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02:09:01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168" y="3016360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Environment detail: compare alternate</a:t>
            </a:r>
          </a:p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crop</a:t>
            </a:r>
          </a:p>
        </p:txBody>
      </p:sp>
      <p:pic>
        <p:nvPicPr>
          <p:cNvPr id="25" name="Picture 24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68" y="3500992"/>
            <a:ext cx="2503836" cy="140840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01168" y="4909399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220218" y="4937339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53086" y="4909399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03:06:14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96444" y="3016360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Action beat: confirm timing</a:t>
            </a:r>
          </a:p>
        </p:txBody>
      </p:sp>
      <p:pic>
        <p:nvPicPr>
          <p:cNvPr id="30" name="Picture 29" descr="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6444" y="3500992"/>
            <a:ext cx="2503836" cy="140840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796444" y="4909399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815494" y="4937339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8362" y="4909399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03:55:13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1720" y="3016360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Transition reference: keep visual</a:t>
            </a:r>
          </a:p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continuity</a:t>
            </a:r>
          </a:p>
        </p:txBody>
      </p:sp>
      <p:pic>
        <p:nvPicPr>
          <p:cNvPr id="35" name="Picture 34" descr="imag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1720" y="3500992"/>
            <a:ext cx="2503836" cy="1408407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5391720" y="4909399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5410770" y="4937339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43638" y="4909399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04:30:22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86996" y="3016360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Creature reveal: review emphasis</a:t>
            </a:r>
          </a:p>
        </p:txBody>
      </p:sp>
      <p:pic>
        <p:nvPicPr>
          <p:cNvPr id="40" name="Picture 39" descr="imag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6996" y="3500992"/>
            <a:ext cx="2503836" cy="1408407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7986996" y="4909399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006046" y="4937339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38914" y="4909399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05:07:15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1168" y="5202007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Lighting reference: preserve contrast</a:t>
            </a:r>
          </a:p>
        </p:txBody>
      </p:sp>
      <p:pic>
        <p:nvPicPr>
          <p:cNvPr id="45" name="Picture 44" descr="image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168" y="5686639"/>
            <a:ext cx="2503836" cy="1408407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201168" y="7095047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220218" y="7122987"/>
            <a:ext cx="18899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453086" y="7095047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05:40:12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96444" y="5202007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Reaction beat: check pacing</a:t>
            </a:r>
          </a:p>
        </p:txBody>
      </p:sp>
      <p:pic>
        <p:nvPicPr>
          <p:cNvPr id="50" name="Picture 49" descr="image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6444" y="5686639"/>
            <a:ext cx="2503836" cy="1408407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2796444" y="7095047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2815494" y="7122987"/>
            <a:ext cx="24196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48362" y="7095047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06:10:12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91720" y="5202007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Title card: confirm duration</a:t>
            </a:r>
          </a:p>
        </p:txBody>
      </p:sp>
      <p:pic>
        <p:nvPicPr>
          <p:cNvPr id="55" name="Picture 54" descr="image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1720" y="5686639"/>
            <a:ext cx="2503836" cy="1408407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5391720" y="7095047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5410770" y="7122987"/>
            <a:ext cx="24196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#11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43638" y="7095047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06:59:07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986996" y="5202007"/>
            <a:ext cx="2503836" cy="484632"/>
          </a:xfrm>
          <a:prstGeom prst="rect">
            <a:avLst/>
          </a:prstGeom>
          <a:noFill/>
        </p:spPr>
        <p:txBody>
          <a:bodyPr wrap="none" anchor="b" lIns="19050" rIns="19050" tIns="0" bIns="19050">
            <a:noAutofit/>
          </a:bodyPr>
          <a:lstStyle/>
          <a:p>
            <a:pPr algn="l">
              <a:lnSpc>
                <a:spcPts val="1200"/>
              </a:lnSpc>
            </a:pPr>
            <a:r>
              <a:rPr sz="1000" lang="en-US">
                <a:solidFill>
                  <a:srgbClr val="353A3E"/>
                </a:solidFill>
                <a:latin typeface="Aptos" panose="020B0604020202020204" pitchFamily="34" charset="0"/>
                <a:ea typeface="Malgun Gothic" pitchFamily="34" charset="-127"/>
              </a:rPr>
              <a:t>End frame: clean handoff reference</a:t>
            </a:r>
          </a:p>
        </p:txBody>
      </p:sp>
      <p:pic>
        <p:nvPicPr>
          <p:cNvPr id="60" name="Picture 59" descr="imag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6996" y="5686639"/>
            <a:ext cx="2503836" cy="1408407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7986996" y="7095047"/>
            <a:ext cx="2503836" cy="182880"/>
          </a:xfrm>
          <a:prstGeom prst="rect">
            <a:avLst/>
          </a:prstGeom>
          <a:solidFill>
            <a:srgbClr val="ECE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8006046" y="7122987"/>
            <a:ext cx="241961" cy="127000"/>
          </a:xfrm>
          <a:prstGeom prst="roundRect">
            <a:avLst>
              <a:gd name="adj" fmla="val 20000"/>
            </a:avLst>
          </a:prstGeom>
          <a:solidFill>
            <a:srgbClr val="DCDD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rIns="38100" tIns="0" bIns="0" wrap="none"/>
          <a:lstStyle/>
          <a:p>
            <a:pPr algn="ctr"/>
            <a:r>
              <a:rPr sz="700" b="1" lang="en-US">
                <a:solidFill>
                  <a:srgbClr val="202326"/>
                </a:solidFill>
                <a:latin typeface="Aptos" panose="020B0604020202020204" pitchFamily="34" charset="0"/>
                <a:ea typeface="Malgun Gothic" pitchFamily="34" charset="-127"/>
              </a:rPr>
              <a:t>#12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238914" y="7095047"/>
            <a:ext cx="1251918" cy="182880"/>
          </a:xfrm>
          <a:prstGeom prst="rect">
            <a:avLst/>
          </a:prstGeom>
          <a:noFill/>
        </p:spPr>
        <p:txBody>
          <a:bodyPr wrap="none" lIns="19050" rIns="19050" tIns="0" bIns="0" anchor="ctr">
            <a:spAutoFit/>
          </a:bodyPr>
          <a:lstStyle/>
          <a:p>
            <a:pPr algn="r"/>
            <a:r>
              <a:rPr sz="700" lang="en-US">
                <a:solidFill>
                  <a:srgbClr val="5B6166"/>
                </a:solidFill>
                <a:latin typeface="Aptos" panose="020B0604020202020204" pitchFamily="34" charset="0"/>
                <a:ea typeface="Malgun Gothic" pitchFamily="34" charset="-127"/>
              </a:rPr>
              <a:t>07:36:04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"/>
        <a:ea typeface=""/>
        <a:cs typeface=""/>
        <a:font script="Jpan" typeface="Yu Gothic"/>
        <a:font script="Hang" typeface="Malgun Gothic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Yu Gothic"/>
        <a:font script="Hang" typeface="Malgun Gothic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SPRING: Production Review (CC BY 4.0)</dc:title>
  <dc:subject/>
  <dc:creator>Morishi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